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93" r:id="rId4"/>
    <p:sldId id="287" r:id="rId5"/>
    <p:sldId id="258" r:id="rId6"/>
    <p:sldId id="288" r:id="rId7"/>
    <p:sldId id="274" r:id="rId8"/>
    <p:sldId id="289" r:id="rId9"/>
    <p:sldId id="340" r:id="rId10"/>
    <p:sldId id="341" r:id="rId11"/>
    <p:sldId id="295" r:id="rId12"/>
    <p:sldId id="296" r:id="rId13"/>
    <p:sldId id="342" r:id="rId14"/>
    <p:sldId id="343" r:id="rId15"/>
    <p:sldId id="297" r:id="rId16"/>
    <p:sldId id="300" r:id="rId17"/>
    <p:sldId id="307" r:id="rId18"/>
    <p:sldId id="309" r:id="rId19"/>
    <p:sldId id="308" r:id="rId20"/>
    <p:sldId id="310" r:id="rId21"/>
    <p:sldId id="318" r:id="rId22"/>
    <p:sldId id="319" r:id="rId23"/>
    <p:sldId id="320" r:id="rId24"/>
    <p:sldId id="321" r:id="rId25"/>
    <p:sldId id="315" r:id="rId26"/>
    <p:sldId id="316" r:id="rId27"/>
    <p:sldId id="317" r:id="rId28"/>
    <p:sldId id="301" r:id="rId29"/>
    <p:sldId id="327" r:id="rId30"/>
    <p:sldId id="329" r:id="rId31"/>
    <p:sldId id="306" r:id="rId32"/>
    <p:sldId id="322" r:id="rId33"/>
    <p:sldId id="325" r:id="rId34"/>
    <p:sldId id="323" r:id="rId35"/>
    <p:sldId id="324" r:id="rId36"/>
    <p:sldId id="326" r:id="rId37"/>
    <p:sldId id="330" r:id="rId38"/>
    <p:sldId id="331" r:id="rId39"/>
    <p:sldId id="332" r:id="rId40"/>
    <p:sldId id="333" r:id="rId41"/>
    <p:sldId id="336" r:id="rId42"/>
    <p:sldId id="337" r:id="rId43"/>
    <p:sldId id="338" r:id="rId44"/>
    <p:sldId id="339" r:id="rId45"/>
    <p:sldId id="335" r:id="rId46"/>
    <p:sldId id="285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66CCFF"/>
    <a:srgbClr val="FF3399"/>
    <a:srgbClr val="33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391D5-43DC-49D5-87A0-562D30D19134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715CA-2026-4B58-AAA5-57A7278BA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778E8-5989-4827-886F-D5857C2492B3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94AD5-3FA6-45D6-A365-DFC63A1EC5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423D2-FE82-4A62-A6DC-89F35A58B35D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74FE7-78BA-4402-807E-9D0D50E62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9B7C4-2E69-4F79-9769-6F3B1C6654FB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CBDA-1B43-4BDB-9735-EDC349BA6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7D359-0C8F-4C9F-BFB1-DA41B4867E51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21AA1-1B7F-4F51-A065-28DFB0E77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2AC9-5E14-417B-A130-5097A2B85E39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31175-67E2-40F7-9F8D-E90791A76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ED403-DB84-47D5-86A2-ABDC52A2F5D6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9B703-A218-41CB-ADC9-7272AB2C9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6D9CB-A954-4328-ADA2-3F063551C0BF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B7C69-A348-4010-BEB8-5E14A31F8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0FF06-52DF-4C49-8499-29AAEFE911BD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36409-545D-49FE-A27B-6A68F3142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A8DF2-0285-4E20-8DB3-51C44B8CC58B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65E43-997F-42A4-B5AB-4ED7EB175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D7EED-5CB4-4E60-8E29-D6371F98F822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EB20D-3CCE-4982-8211-A69A70662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9E64F-8F01-404B-9A2E-E4D79092801B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9ED01-7611-49E9-8276-E77506DE0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5E96256-BD09-4333-B568-3A685FFDFDC4}" type="datetimeFigureOut">
              <a:rPr lang="ru-RU"/>
              <a:pPr>
                <a:defRPr/>
              </a:pPr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36896DD-E53A-4017-930D-511458AB9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0" r:id="rId5"/>
    <p:sldLayoutId id="2147483669" r:id="rId6"/>
    <p:sldLayoutId id="2147483675" r:id="rId7"/>
    <p:sldLayoutId id="2147483676" r:id="rId8"/>
    <p:sldLayoutId id="2147483677" r:id="rId9"/>
    <p:sldLayoutId id="2147483668" r:id="rId10"/>
    <p:sldLayoutId id="2147483678" r:id="rId11"/>
    <p:sldLayoutId id="21474836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2411413" y="357188"/>
            <a:ext cx="6481762" cy="1416050"/>
          </a:xfrm>
        </p:spPr>
        <p:txBody>
          <a:bodyPr/>
          <a:lstStyle/>
          <a:p>
            <a:pPr eaLnBrk="1" hangingPunct="1"/>
            <a:r>
              <a:rPr lang="ru-RU" sz="2800" b="1" i="1" smtClean="0"/>
              <a:t>Организация дистанционного обучения по предмету «Физическая культура»</a:t>
            </a:r>
            <a:r>
              <a:rPr lang="ru-RU" smtClean="0"/>
              <a:t> </a:t>
            </a:r>
          </a:p>
        </p:txBody>
      </p:sp>
      <p:sp>
        <p:nvSpPr>
          <p:cNvPr id="14338" name="Заголовок 1"/>
          <p:cNvSpPr>
            <a:spLocks/>
          </p:cNvSpPr>
          <p:nvPr/>
        </p:nvSpPr>
        <p:spPr bwMode="auto">
          <a:xfrm>
            <a:off x="684213" y="4005263"/>
            <a:ext cx="8229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spcBef>
                <a:spcPct val="10000"/>
              </a:spcBef>
              <a:spcAft>
                <a:spcPct val="10000"/>
              </a:spcAft>
            </a:pPr>
            <a:r>
              <a:rPr lang="ru-RU" sz="2000" i="1">
                <a:solidFill>
                  <a:schemeClr val="tx2"/>
                </a:solidFill>
                <a:latin typeface="Calibri" pitchFamily="34" charset="0"/>
              </a:rPr>
              <a:t>Ведущий научный сотрудник </a:t>
            </a:r>
          </a:p>
          <a:p>
            <a:pPr algn="r" eaLnBrk="0" hangingPunct="0">
              <a:spcBef>
                <a:spcPct val="10000"/>
              </a:spcBef>
              <a:spcAft>
                <a:spcPct val="10000"/>
              </a:spcAft>
            </a:pPr>
            <a:r>
              <a:rPr lang="ru-RU" sz="2000" i="1">
                <a:solidFill>
                  <a:schemeClr val="tx2"/>
                </a:solidFill>
                <a:latin typeface="Calibri" pitchFamily="34" charset="0"/>
              </a:rPr>
              <a:t>отдела научно-методического сопровождения общего образования </a:t>
            </a:r>
          </a:p>
          <a:p>
            <a:pPr algn="r" eaLnBrk="0" hangingPunct="0">
              <a:spcBef>
                <a:spcPct val="10000"/>
              </a:spcBef>
              <a:spcAft>
                <a:spcPct val="10000"/>
              </a:spcAft>
            </a:pPr>
            <a:r>
              <a:rPr lang="ru-RU" sz="2000" i="1">
                <a:solidFill>
                  <a:schemeClr val="tx2"/>
                </a:solidFill>
                <a:latin typeface="Calibri" pitchFamily="34" charset="0"/>
              </a:rPr>
              <a:t>ГАУ ДПО «Институт развития образования Пермского края», кандидат педагогических наук, доцент Чедов Константин Васильевич </a:t>
            </a:r>
          </a:p>
          <a:p>
            <a:pPr algn="r" eaLnBrk="0" hangingPunct="0">
              <a:spcBef>
                <a:spcPct val="10000"/>
              </a:spcBef>
              <a:spcAft>
                <a:spcPct val="10000"/>
              </a:spcAft>
            </a:pPr>
            <a:endParaRPr lang="ru-RU" sz="2000" i="1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14340" name="Picture 5" descr="log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19812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/>
          <a:srcRect l="8606" t="9836" r="9825" b="9105"/>
          <a:stretch>
            <a:fillRect/>
          </a:stretch>
        </p:blipFill>
        <p:spPr bwMode="auto">
          <a:xfrm>
            <a:off x="827088" y="3021013"/>
            <a:ext cx="8193087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7"/>
          <p:cNvPicPr>
            <a:picLocks noChangeAspect="1" noChangeArrowheads="1"/>
          </p:cNvPicPr>
          <p:nvPr/>
        </p:nvPicPr>
        <p:blipFill>
          <a:blip r:embed="rId3"/>
          <a:srcRect t="9840" r="1173" b="18999"/>
          <a:stretch>
            <a:fillRect/>
          </a:stretch>
        </p:blipFill>
        <p:spPr bwMode="auto">
          <a:xfrm>
            <a:off x="0" y="0"/>
            <a:ext cx="9036050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4578" name="AutoShape 6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79" name="AutoShape 8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AutoShape 12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581" name="Picture 13"/>
          <p:cNvPicPr>
            <a:picLocks noChangeAspect="1" noChangeArrowheads="1"/>
          </p:cNvPicPr>
          <p:nvPr/>
        </p:nvPicPr>
        <p:blipFill>
          <a:blip r:embed="rId2"/>
          <a:srcRect l="4488" t="9836" r="29599" b="22943"/>
          <a:stretch>
            <a:fillRect/>
          </a:stretch>
        </p:blipFill>
        <p:spPr bwMode="auto">
          <a:xfrm>
            <a:off x="1476375" y="1484313"/>
            <a:ext cx="61055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5602" name="AutoShape 3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3" name="AutoShape 4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AutoShape 5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2"/>
          <a:srcRect l="29561" t="3915" r="25932" b="14919"/>
          <a:stretch>
            <a:fillRect/>
          </a:stretch>
        </p:blipFill>
        <p:spPr bwMode="auto">
          <a:xfrm>
            <a:off x="5029200" y="765175"/>
            <a:ext cx="41148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3"/>
          <p:cNvPicPr>
            <a:picLocks noChangeAspect="1" noChangeArrowheads="1"/>
          </p:cNvPicPr>
          <p:nvPr/>
        </p:nvPicPr>
        <p:blipFill>
          <a:blip r:embed="rId3"/>
          <a:srcRect l="12309" t="25656" r="40721" b="24934"/>
          <a:stretch>
            <a:fillRect/>
          </a:stretch>
        </p:blipFill>
        <p:spPr bwMode="auto">
          <a:xfrm>
            <a:off x="0" y="333375"/>
            <a:ext cx="565150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6626" name="AutoShape 3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7" name="AutoShape 4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AutoShape 5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2"/>
          <a:srcRect l="13562" t="5896" r="4881" b="18990"/>
          <a:stretch>
            <a:fillRect/>
          </a:stretch>
        </p:blipFill>
        <p:spPr bwMode="auto">
          <a:xfrm>
            <a:off x="0" y="549275"/>
            <a:ext cx="9144000" cy="525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7650" name="AutoShape 3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1" name="AutoShape 4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AutoShape 5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3" name="AutoShape 8" descr="CtRg2ds0D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AutoShape 9" descr="CtRg2ds0D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5" name="AutoShape 10" descr="CtRg2ds0D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7656" name="Picture 12"/>
          <p:cNvPicPr>
            <a:picLocks noChangeAspect="1" noChangeArrowheads="1"/>
          </p:cNvPicPr>
          <p:nvPr/>
        </p:nvPicPr>
        <p:blipFill>
          <a:blip r:embed="rId2"/>
          <a:srcRect l="13553" t="3915" r="1276" b="18990"/>
          <a:stretch>
            <a:fillRect/>
          </a:stretch>
        </p:blipFill>
        <p:spPr bwMode="auto">
          <a:xfrm>
            <a:off x="0" y="260350"/>
            <a:ext cx="9144000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8674" name="AutoShape 3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5" name="AutoShape 4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AutoShape 5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77" name="Picture 7"/>
          <p:cNvPicPr>
            <a:picLocks noChangeAspect="1" noChangeArrowheads="1"/>
          </p:cNvPicPr>
          <p:nvPr/>
        </p:nvPicPr>
        <p:blipFill>
          <a:blip r:embed="rId2"/>
          <a:srcRect l="13547" t="3908" r="13533" b="15036"/>
          <a:stretch>
            <a:fillRect/>
          </a:stretch>
        </p:blipFill>
        <p:spPr bwMode="auto">
          <a:xfrm>
            <a:off x="755650" y="260350"/>
            <a:ext cx="40671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9" descr="maxresdefau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573463"/>
            <a:ext cx="5111750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AutoShape 11" descr="CtRg2ds0D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0" name="AutoShape 13" descr="CtRg2ds0D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1" name="AutoShape 15" descr="CtRg2ds0D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8682" name="Picture 16"/>
          <p:cNvPicPr>
            <a:picLocks noChangeAspect="1" noChangeArrowheads="1"/>
          </p:cNvPicPr>
          <p:nvPr/>
        </p:nvPicPr>
        <p:blipFill>
          <a:blip r:embed="rId4"/>
          <a:srcRect l="22186" t="9857" r="46899" b="24921"/>
          <a:stretch>
            <a:fillRect/>
          </a:stretch>
        </p:blipFill>
        <p:spPr bwMode="auto">
          <a:xfrm>
            <a:off x="5724525" y="836613"/>
            <a:ext cx="327183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9698" name="AutoShape 3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699" name="AutoShape 4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AutoShape 5" descr="154773_ori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9701" name="Picture 7"/>
          <p:cNvPicPr>
            <a:picLocks noChangeAspect="1" noChangeArrowheads="1"/>
          </p:cNvPicPr>
          <p:nvPr/>
        </p:nvPicPr>
        <p:blipFill>
          <a:blip r:embed="rId2"/>
          <a:srcRect l="29565" t="7874" r="29599" b="7127"/>
          <a:stretch>
            <a:fillRect/>
          </a:stretch>
        </p:blipFill>
        <p:spPr bwMode="auto">
          <a:xfrm>
            <a:off x="250825" y="333375"/>
            <a:ext cx="37719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9" descr="20171006_1515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7425" y="3284538"/>
            <a:ext cx="5616575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1"/>
          <p:cNvPicPr>
            <a:picLocks noChangeAspect="1" noChangeArrowheads="1"/>
          </p:cNvPicPr>
          <p:nvPr/>
        </p:nvPicPr>
        <p:blipFill>
          <a:blip r:embed="rId4"/>
          <a:srcRect l="29561" t="15773" r="25932" b="14919"/>
          <a:stretch>
            <a:fillRect/>
          </a:stretch>
        </p:blipFill>
        <p:spPr bwMode="auto">
          <a:xfrm>
            <a:off x="4500563" y="115888"/>
            <a:ext cx="4114800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990725"/>
            <a:ext cx="5329237" cy="45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115888"/>
            <a:ext cx="8172450" cy="2336800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Понятие о физической культуре личности</a:t>
            </a: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74261395-DF95-4507-A7B4-BFFFDC7CFC6F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17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611188" y="2349500"/>
            <a:ext cx="78486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процесс и результат хранения, освоения, развития и распространения материальных и духовных ценностей.</a:t>
            </a:r>
            <a:endParaRPr lang="ru-RU" sz="2800">
              <a:solidFill>
                <a:schemeClr val="tx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CAD802B-197F-4EF8-B134-422D1B8D261A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18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3203575" y="476250"/>
            <a:ext cx="299561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4800" b="1">
                <a:solidFill>
                  <a:schemeClr val="bg1"/>
                </a:solidFill>
                <a:latin typeface="Times New Roman" pitchFamily="18" charset="0"/>
              </a:rPr>
              <a:t>Культура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4213" y="2636838"/>
            <a:ext cx="7848600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altLang="ru-RU" sz="300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часть общечеловеческой культуры, направленная на разностороннее укрепление и совершенствование организма человека посредством применения широкого круга средств - физических упражнений, естественных сил природы, гигиенических факторов.</a:t>
            </a:r>
            <a:endParaRPr lang="ru-RU" altLang="ru-RU" sz="3000">
              <a:solidFill>
                <a:schemeClr val="tx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95528" y="332656"/>
            <a:ext cx="4248472" cy="20882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0" y="188913"/>
            <a:ext cx="4572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ctr">
              <a:lnSpc>
                <a:spcPct val="115000"/>
              </a:lnSpc>
            </a:pPr>
            <a:r>
              <a:rPr lang="ru-RU" altLang="ru-RU" sz="4000" b="1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Физическая культура </a:t>
            </a: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331047D0-A5D0-4390-BD00-7A2D38F3AF46}" type="slidenum">
              <a:rPr lang="ru-RU" alt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19</a:t>
            </a:fld>
            <a:endParaRPr lang="ru-RU" alt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2"/>
          <a:srcRect l="14781" t="9840" r="13533" b="5153"/>
          <a:stretch>
            <a:fillRect/>
          </a:stretch>
        </p:blipFill>
        <p:spPr bwMode="auto">
          <a:xfrm>
            <a:off x="0" y="0"/>
            <a:ext cx="9144000" cy="676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6"/>
          <p:cNvSpPr txBox="1">
            <a:spLocks noChangeArrowheads="1"/>
          </p:cNvSpPr>
          <p:nvPr/>
        </p:nvSpPr>
        <p:spPr bwMode="auto">
          <a:xfrm>
            <a:off x="8316913" y="6381750"/>
            <a:ext cx="503237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395288" y="2105025"/>
            <a:ext cx="85693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>
                <a:solidFill>
                  <a:schemeClr val="tx2"/>
                </a:solidFill>
                <a:latin typeface="Times New Roman" pitchFamily="18" charset="0"/>
              </a:rPr>
              <a:t>- интерес и мотивация к занятиям физическими упражнениями;</a:t>
            </a:r>
          </a:p>
          <a:p>
            <a:pPr>
              <a:buFontTx/>
              <a:buChar char="-"/>
            </a:pPr>
            <a:r>
              <a:rPr lang="ru-RU" sz="2600">
                <a:solidFill>
                  <a:schemeClr val="tx2"/>
                </a:solidFill>
                <a:latin typeface="Times New Roman" pitchFamily="18" charset="0"/>
              </a:rPr>
              <a:t> систематические занятия физическими упражнениями в соответствии со своими индивидуальными особенностями;</a:t>
            </a:r>
          </a:p>
          <a:p>
            <a:pPr>
              <a:buFontTx/>
              <a:buChar char="-"/>
            </a:pPr>
            <a:r>
              <a:rPr lang="ru-RU" sz="2600">
                <a:solidFill>
                  <a:schemeClr val="tx2"/>
                </a:solidFill>
                <a:latin typeface="Times New Roman" pitchFamily="18" charset="0"/>
              </a:rPr>
              <a:t> объем специальных физкультурных знаний, двигательных умений и навыков;</a:t>
            </a:r>
          </a:p>
          <a:p>
            <a:pPr>
              <a:buFontTx/>
              <a:buChar char="-"/>
            </a:pPr>
            <a:r>
              <a:rPr lang="ru-RU" sz="2600">
                <a:solidFill>
                  <a:schemeClr val="tx2"/>
                </a:solidFill>
                <a:latin typeface="Times New Roman" pitchFamily="18" charset="0"/>
              </a:rPr>
              <a:t> разносторонняя физическая подготовленность;</a:t>
            </a:r>
          </a:p>
          <a:p>
            <a:pPr>
              <a:buFontTx/>
              <a:buChar char="-"/>
            </a:pPr>
            <a:r>
              <a:rPr lang="ru-RU" sz="2600">
                <a:solidFill>
                  <a:schemeClr val="tx2"/>
                </a:solidFill>
                <a:latin typeface="Times New Roman" pitchFamily="18" charset="0"/>
              </a:rPr>
              <a:t> овладение гигиеническими навыками и приобретение привычек здорового образа жизни;</a:t>
            </a:r>
          </a:p>
          <a:p>
            <a:pPr>
              <a:buFontTx/>
              <a:buChar char="-"/>
            </a:pPr>
            <a:r>
              <a:rPr lang="ru-RU" sz="2600">
                <a:solidFill>
                  <a:schemeClr val="tx2"/>
                </a:solidFill>
                <a:latin typeface="Times New Roman" pitchFamily="18" charset="0"/>
              </a:rPr>
              <a:t> владение организационно-методическими умениями проведения самостоятельных физкультурных занятий.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08873" y="188640"/>
            <a:ext cx="4176464" cy="1916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5" name="Прямоугольник 1"/>
          <p:cNvSpPr>
            <a:spLocks noChangeArrowheads="1"/>
          </p:cNvSpPr>
          <p:nvPr/>
        </p:nvSpPr>
        <p:spPr bwMode="auto">
          <a:xfrm>
            <a:off x="784225" y="395288"/>
            <a:ext cx="3954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FFFF"/>
                </a:solidFill>
                <a:latin typeface="Times New Roman" pitchFamily="18" charset="0"/>
              </a:rPr>
              <a:t>Физическая культура личности: </a:t>
            </a: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3ED32006-8602-44BE-A460-B61FE90813F5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20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2988" y="549275"/>
            <a:ext cx="7129462" cy="10271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Средства формирования физической культуры личности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00113" y="2420938"/>
            <a:ext cx="2673350" cy="12938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Физические упражнения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51050" y="4221163"/>
            <a:ext cx="5113338" cy="7921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Оздоровительные силы природы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24525" y="2420938"/>
            <a:ext cx="2663825" cy="13033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Гигиенические факторы</a:t>
            </a:r>
          </a:p>
        </p:txBody>
      </p:sp>
      <p:cxnSp>
        <p:nvCxnSpPr>
          <p:cNvPr id="11" name="Прямая со стрелкой 10"/>
          <p:cNvCxnSpPr>
            <a:stCxn id="2" idx="2"/>
            <a:endCxn id="3" idx="0"/>
          </p:cNvCxnSpPr>
          <p:nvPr/>
        </p:nvCxnSpPr>
        <p:spPr>
          <a:xfrm flipH="1">
            <a:off x="2236788" y="1576388"/>
            <a:ext cx="2371725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  <a:endCxn id="6" idx="0"/>
          </p:cNvCxnSpPr>
          <p:nvPr/>
        </p:nvCxnSpPr>
        <p:spPr>
          <a:xfrm>
            <a:off x="4608513" y="1576388"/>
            <a:ext cx="2447925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  <a:endCxn id="5" idx="0"/>
          </p:cNvCxnSpPr>
          <p:nvPr/>
        </p:nvCxnSpPr>
        <p:spPr>
          <a:xfrm>
            <a:off x="4608513" y="1576388"/>
            <a:ext cx="0" cy="2644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078E1DA-7D51-45D2-9C1F-60569EC6DA65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21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3"/>
          <p:cNvSpPr>
            <a:spLocks noChangeArrowheads="1"/>
          </p:cNvSpPr>
          <p:nvPr/>
        </p:nvSpPr>
        <p:spPr bwMode="auto">
          <a:xfrm>
            <a:off x="722313" y="3789363"/>
            <a:ext cx="7777162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ctr">
              <a:lnSpc>
                <a:spcPct val="115000"/>
              </a:lnSpc>
            </a:pPr>
            <a:r>
              <a:rPr lang="ru-RU" sz="4400">
                <a:latin typeface="Times New Roman" pitchFamily="18" charset="0"/>
              </a:rPr>
              <a:t>- </a:t>
            </a:r>
            <a:r>
              <a:rPr lang="ru-RU" sz="3600">
                <a:latin typeface="Times New Roman" pitchFamily="18" charset="0"/>
              </a:rPr>
              <a:t>это двигательные действия, направленные на реализацию задач физического воспитания </a:t>
            </a:r>
            <a:endParaRPr lang="ru-RU" sz="360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5842" name="Picture 4" descr="https://www.syl.ru/misc/i/ai/184076/757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0638" y="188913"/>
            <a:ext cx="50831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Прямоугольник 1"/>
          <p:cNvSpPr>
            <a:spLocks noChangeArrowheads="1"/>
          </p:cNvSpPr>
          <p:nvPr/>
        </p:nvSpPr>
        <p:spPr bwMode="auto">
          <a:xfrm>
            <a:off x="0" y="0"/>
            <a:ext cx="38306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400" b="1" i="1">
                <a:solidFill>
                  <a:srgbClr val="FFFFFF"/>
                </a:solidFill>
                <a:latin typeface="Times New Roman" pitchFamily="18" charset="0"/>
              </a:rPr>
              <a:t>Физические упражнения</a:t>
            </a:r>
            <a:r>
              <a:rPr lang="ru-RU" sz="4400" b="1">
                <a:solidFill>
                  <a:srgbClr val="FFFF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871F8C41-74AE-408A-9C37-10237750ABF7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22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3"/>
          <p:cNvSpPr>
            <a:spLocks noChangeArrowheads="1"/>
          </p:cNvSpPr>
          <p:nvPr/>
        </p:nvSpPr>
        <p:spPr bwMode="auto">
          <a:xfrm>
            <a:off x="5759450" y="4105275"/>
            <a:ext cx="322103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ctr">
              <a:lnSpc>
                <a:spcPct val="115000"/>
              </a:lnSpc>
            </a:pPr>
            <a:r>
              <a:rPr lang="ru-RU" sz="4400">
                <a:solidFill>
                  <a:schemeClr val="tx2"/>
                </a:solidFill>
                <a:latin typeface="Times New Roman" pitchFamily="18" charset="0"/>
              </a:rPr>
              <a:t>солнце, воздух и вода. </a:t>
            </a:r>
            <a:endParaRPr lang="ru-RU" sz="3600">
              <a:solidFill>
                <a:schemeClr val="tx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6866" name="Прямоугольник 1"/>
          <p:cNvSpPr>
            <a:spLocks noChangeArrowheads="1"/>
          </p:cNvSpPr>
          <p:nvPr/>
        </p:nvSpPr>
        <p:spPr bwMode="auto">
          <a:xfrm>
            <a:off x="179388" y="333375"/>
            <a:ext cx="41894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FFFFFF"/>
                </a:solidFill>
                <a:latin typeface="Times New Roman" pitchFamily="18" charset="0"/>
              </a:rPr>
              <a:t>Оздоровительные силы природы:</a:t>
            </a:r>
            <a:r>
              <a:rPr lang="ru-RU" sz="4400">
                <a:solidFill>
                  <a:srgbClr val="FFFFFF"/>
                </a:solidFill>
                <a:latin typeface="Times New Roman" pitchFamily="18" charset="0"/>
              </a:rPr>
              <a:t> 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36867" name="Picture 10" descr="http://i.berdyansk.org.ua/unsafe/0x0/s.berdyansk.org.ua/photo/2013/11/45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2708275"/>
            <a:ext cx="5326062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8" descr="http://www.admbal.ru/sites/default/files/docs/news_07072014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52400"/>
            <a:ext cx="4695825" cy="372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95222AA0-E088-4C1A-B793-D6D0E4412DE2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23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3"/>
          <p:cNvSpPr>
            <a:spLocks noChangeArrowheads="1"/>
          </p:cNvSpPr>
          <p:nvPr/>
        </p:nvSpPr>
        <p:spPr bwMode="auto">
          <a:xfrm>
            <a:off x="0" y="1844675"/>
            <a:ext cx="435610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3200">
                <a:solidFill>
                  <a:schemeClr val="tx2"/>
                </a:solidFill>
                <a:latin typeface="Times New Roman" pitchFamily="18" charset="0"/>
              </a:rPr>
              <a:t>личная и общественная гигиена (чистота тела, чистота мест занятий, воздуха, спортивного костюма), соблюдение режима сна, режима питания, режима труда и отдыха.</a:t>
            </a:r>
            <a:r>
              <a:rPr lang="ru-RU" sz="3200">
                <a:latin typeface="Times New Roman" pitchFamily="18" charset="0"/>
              </a:rPr>
              <a:t> </a:t>
            </a:r>
            <a:endParaRPr lang="ru-RU" sz="3200">
              <a:solidFill>
                <a:srgbClr val="FFFF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147638" y="188913"/>
            <a:ext cx="89963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solidFill>
                  <a:srgbClr val="FFFFFF"/>
                </a:solidFill>
                <a:latin typeface="Times New Roman" pitchFamily="18" charset="0"/>
              </a:rPr>
              <a:t>Гигиенические факторы: 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37891" name="Picture 4" descr="http://www.dagmintrud.ru/upload/iblock/512/5129adba1c24e036ce5954fe1caee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1196975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2CEC8D8-767F-475E-9056-ABC56EC998D8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24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0700" y="2641600"/>
            <a:ext cx="626586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Моя физическая культура</a:t>
            </a:r>
            <a:endParaRPr lang="ru-RU" sz="3200" b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0316FE1-1953-4F09-8F3D-53A42FD610DD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25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1763713" y="620713"/>
            <a:ext cx="584835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Составление кластеров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323975" y="4581525"/>
            <a:ext cx="719931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Моя желаемая физическая культура</a:t>
            </a:r>
            <a:endParaRPr lang="ru-RU" sz="3200" b="1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33550" y="973138"/>
            <a:ext cx="626586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Моя физическая культура</a:t>
            </a:r>
            <a:endParaRPr lang="ru-RU" sz="3200" b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47925" y="2844800"/>
            <a:ext cx="1452563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7" name="Прямая со стрелкой 6"/>
          <p:cNvCxnSpPr>
            <a:stCxn id="2" idx="2"/>
            <a:endCxn id="17" idx="0"/>
          </p:cNvCxnSpPr>
          <p:nvPr/>
        </p:nvCxnSpPr>
        <p:spPr>
          <a:xfrm flipH="1">
            <a:off x="1493838" y="1836738"/>
            <a:ext cx="3371850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  <a:endCxn id="5" idx="0"/>
          </p:cNvCxnSpPr>
          <p:nvPr/>
        </p:nvCxnSpPr>
        <p:spPr>
          <a:xfrm flipH="1">
            <a:off x="3173413" y="1836738"/>
            <a:ext cx="1692275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3F4B5147-733A-4C1D-A638-704FE1F6199C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26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40200" y="2844800"/>
            <a:ext cx="1452563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95963" y="2844800"/>
            <a:ext cx="1452562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66763" y="2844800"/>
            <a:ext cx="1452562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451725" y="2843213"/>
            <a:ext cx="1452563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22" name="Прямая со стрелкой 21"/>
          <p:cNvCxnSpPr>
            <a:stCxn id="2" idx="2"/>
            <a:endCxn id="15" idx="0"/>
          </p:cNvCxnSpPr>
          <p:nvPr/>
        </p:nvCxnSpPr>
        <p:spPr>
          <a:xfrm>
            <a:off x="4865688" y="1836738"/>
            <a:ext cx="0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" idx="2"/>
            <a:endCxn id="16" idx="0"/>
          </p:cNvCxnSpPr>
          <p:nvPr/>
        </p:nvCxnSpPr>
        <p:spPr>
          <a:xfrm>
            <a:off x="4865688" y="1836738"/>
            <a:ext cx="1657350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" idx="2"/>
            <a:endCxn id="18" idx="0"/>
          </p:cNvCxnSpPr>
          <p:nvPr/>
        </p:nvCxnSpPr>
        <p:spPr>
          <a:xfrm>
            <a:off x="4865688" y="1836738"/>
            <a:ext cx="3313112" cy="1006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58888" y="973138"/>
            <a:ext cx="7200900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Моя желаемая физическая культура</a:t>
            </a:r>
            <a:endParaRPr lang="ru-RU" sz="3200" b="1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47925" y="2844800"/>
            <a:ext cx="1452563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7" name="Прямая со стрелкой 6"/>
          <p:cNvCxnSpPr>
            <a:stCxn id="2" idx="2"/>
            <a:endCxn id="17" idx="0"/>
          </p:cNvCxnSpPr>
          <p:nvPr/>
        </p:nvCxnSpPr>
        <p:spPr>
          <a:xfrm flipH="1">
            <a:off x="1493838" y="1836738"/>
            <a:ext cx="3365500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  <a:endCxn id="5" idx="0"/>
          </p:cNvCxnSpPr>
          <p:nvPr/>
        </p:nvCxnSpPr>
        <p:spPr>
          <a:xfrm flipH="1">
            <a:off x="3173413" y="1836738"/>
            <a:ext cx="1685925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405C42F1-12B0-4E3B-A07A-E6439972645E}" type="slidenum">
              <a:rPr lang="ru-RU" sz="1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pPr algn="r">
                <a:defRPr/>
              </a:pPr>
              <a:t>27</a:t>
            </a:fld>
            <a:endParaRPr lang="ru-RU" sz="1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40200" y="2844800"/>
            <a:ext cx="1452563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95963" y="2844800"/>
            <a:ext cx="1452562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66763" y="2844800"/>
            <a:ext cx="1452562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Закаливание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451725" y="2843213"/>
            <a:ext cx="1452563" cy="704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22" name="Прямая со стрелкой 21"/>
          <p:cNvCxnSpPr>
            <a:stCxn id="2" idx="2"/>
            <a:endCxn id="15" idx="0"/>
          </p:cNvCxnSpPr>
          <p:nvPr/>
        </p:nvCxnSpPr>
        <p:spPr>
          <a:xfrm>
            <a:off x="4859338" y="1836738"/>
            <a:ext cx="6350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" idx="2"/>
            <a:endCxn id="16" idx="0"/>
          </p:cNvCxnSpPr>
          <p:nvPr/>
        </p:nvCxnSpPr>
        <p:spPr>
          <a:xfrm>
            <a:off x="4859338" y="1836738"/>
            <a:ext cx="1663700" cy="100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" idx="2"/>
            <a:endCxn id="18" idx="0"/>
          </p:cNvCxnSpPr>
          <p:nvPr/>
        </p:nvCxnSpPr>
        <p:spPr>
          <a:xfrm>
            <a:off x="4859338" y="1836738"/>
            <a:ext cx="3319462" cy="1006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-171450"/>
            <a:ext cx="8172450" cy="2336800"/>
          </a:xfrm>
        </p:spPr>
        <p:txBody>
          <a:bodyPr/>
          <a:lstStyle/>
          <a:p>
            <a:r>
              <a:rPr lang="ru-RU" sz="4000" b="1" smtClean="0">
                <a:latin typeface="Calibri" pitchFamily="34" charset="0"/>
                <a:cs typeface="Times New Roman" pitchFamily="18" charset="0"/>
              </a:rPr>
              <a:t>Физическая культура и моя будущая профессия</a:t>
            </a: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4235B3C0-7DC2-48C2-9EA6-F07F6EFCC78D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rPr>
              <a:pPr algn="r">
                <a:defRPr/>
              </a:pPr>
              <a:t>28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1987" name="AutoShape 6" descr="hello_html_5852698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8" name="AutoShape 8" descr="hello_html_6d5f058f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1989" name="Picture 10" descr="karty_professi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916113"/>
            <a:ext cx="5246687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34AB0F7C-2DCE-4784-AD58-2BEE13ACF464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rPr>
              <a:pPr algn="r">
                <a:defRPr/>
              </a:pPr>
              <a:t>29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3010" name="AutoShape 4" descr="hello_html_5852698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1" name="AutoShape 5" descr="hello_html_6d5f058f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3012" name="Picture 7"/>
          <p:cNvPicPr>
            <a:picLocks noChangeAspect="1" noChangeArrowheads="1"/>
          </p:cNvPicPr>
          <p:nvPr/>
        </p:nvPicPr>
        <p:blipFill>
          <a:blip r:embed="rId2"/>
          <a:srcRect l="27170" t="17749" r="32108" b="20978"/>
          <a:stretch>
            <a:fillRect/>
          </a:stretch>
        </p:blipFill>
        <p:spPr bwMode="auto">
          <a:xfrm>
            <a:off x="1116013" y="60325"/>
            <a:ext cx="7235825" cy="67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2"/>
          <a:srcRect l="14781" t="9840" r="13533" b="5153"/>
          <a:stretch>
            <a:fillRect/>
          </a:stretch>
        </p:blipFill>
        <p:spPr bwMode="auto">
          <a:xfrm>
            <a:off x="0" y="0"/>
            <a:ext cx="9144000" cy="676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8316913" y="6381750"/>
            <a:ext cx="576262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7A6B4458-2503-4B6B-B4B4-807C7E4F588E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rPr>
              <a:pPr algn="r">
                <a:defRPr/>
              </a:pPr>
              <a:t>30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4034" name="AutoShape 3" descr="hello_html_5852698b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5" name="AutoShape 4" descr="hello_html_6d5f058f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4036" name="Picture 6"/>
          <p:cNvPicPr>
            <a:picLocks noChangeAspect="1" noChangeArrowheads="1"/>
          </p:cNvPicPr>
          <p:nvPr/>
        </p:nvPicPr>
        <p:blipFill>
          <a:blip r:embed="rId2"/>
          <a:srcRect l="33359" t="17749" r="34541" b="7132"/>
          <a:stretch>
            <a:fillRect/>
          </a:stretch>
        </p:blipFill>
        <p:spPr bwMode="auto">
          <a:xfrm>
            <a:off x="0" y="0"/>
            <a:ext cx="4687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7"/>
          <p:cNvPicPr>
            <a:picLocks noChangeAspect="1" noChangeArrowheads="1"/>
          </p:cNvPicPr>
          <p:nvPr/>
        </p:nvPicPr>
        <p:blipFill>
          <a:blip r:embed="rId3"/>
          <a:srcRect l="34595" t="17749" r="34541" b="7132"/>
          <a:stretch>
            <a:fillRect/>
          </a:stretch>
        </p:blipFill>
        <p:spPr bwMode="auto">
          <a:xfrm>
            <a:off x="4622800" y="0"/>
            <a:ext cx="452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549275"/>
            <a:ext cx="8172450" cy="1008063"/>
          </a:xfrm>
        </p:spPr>
        <p:txBody>
          <a:bodyPr/>
          <a:lstStyle/>
          <a:p>
            <a:r>
              <a:rPr lang="ru-RU" sz="2800" b="1" smtClean="0">
                <a:cs typeface="Times New Roman" pitchFamily="18" charset="0"/>
              </a:rPr>
              <a:t>Комплекс средств физической культуры для развития профессионально значимых качеств</a:t>
            </a: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4FE887A-39E9-4F65-99A9-C9EC98281ECF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rPr>
              <a:pPr algn="r">
                <a:defRPr/>
              </a:pPr>
              <a:t>31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650" y="2924175"/>
          <a:ext cx="7704138" cy="3024188"/>
        </p:xfrm>
        <a:graphic>
          <a:graphicData uri="http://schemas.openxmlformats.org/drawingml/2006/table">
            <a:tbl>
              <a:tblPr/>
              <a:tblGrid>
                <a:gridCol w="549275"/>
                <a:gridCol w="2597150"/>
                <a:gridCol w="4557713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Профессионально значимые качества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Средства физической культуры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мещающее содержимое 2"/>
          <p:cNvSpPr>
            <a:spLocks noGrp="1" noChangeArrowheads="1"/>
          </p:cNvSpPr>
          <p:nvPr>
            <p:ph idx="4294967295"/>
          </p:nvPr>
        </p:nvSpPr>
        <p:spPr>
          <a:xfrm>
            <a:off x="179388" y="2565400"/>
            <a:ext cx="8737600" cy="1763713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r>
              <a:rPr lang="ru-RU" alt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ОПРЕДЕЛЕНИЕ ЭНЕРГОЗАТРАТ И СОСТАВЛЕНИЕ РАЦИОНА ПИТАНИЯ</a:t>
            </a:r>
            <a:endParaRPr lang="ru-RU" altLang="ru-RU" sz="28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/>
          <p:cNvPicPr>
            <a:picLocks noChangeAspect="1" noChangeArrowheads="1"/>
          </p:cNvPicPr>
          <p:nvPr/>
        </p:nvPicPr>
        <p:blipFill>
          <a:blip r:embed="rId2"/>
          <a:srcRect l="28368" t="19725" r="22183" b="7132"/>
          <a:stretch>
            <a:fillRect/>
          </a:stretch>
        </p:blipFill>
        <p:spPr bwMode="auto">
          <a:xfrm>
            <a:off x="900113" y="0"/>
            <a:ext cx="7451725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</p:nvPr>
        </p:nvGraphicFramePr>
        <p:xfrm>
          <a:off x="395288" y="2997200"/>
          <a:ext cx="8424862" cy="2454275"/>
        </p:xfrm>
        <a:graphic>
          <a:graphicData uri="http://schemas.openxmlformats.org/drawingml/2006/table">
            <a:tbl>
              <a:tblPr/>
              <a:tblGrid>
                <a:gridCol w="1392237"/>
                <a:gridCol w="1571625"/>
                <a:gridCol w="1104900"/>
                <a:gridCol w="1836738"/>
                <a:gridCol w="2519362"/>
              </a:tblGrid>
              <a:tr h="3508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№ 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Вид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деятельности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Продолжительность в мин.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Расход энергии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0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Энергозатраты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ккал/кг/мин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вычисление расхода энергии (ккал/кг/мин) × масса тела × время)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1.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2. и т.д.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 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Итого: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Итого: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Calibri" pitchFamily="34" charset="0"/>
                        </a:rPr>
                        <a:t>Итого + 5%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750" y="625475"/>
            <a:ext cx="8208963" cy="12207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Определение суточного расхода энергии хронометражно-табличным методом (вес ... кг)</a:t>
            </a:r>
          </a:p>
          <a:p>
            <a:pPr eaLnBrk="0" hangingPunct="0">
              <a:defRPr/>
            </a:pPr>
            <a:endParaRPr lang="ru-RU" b="1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мещающее содержимое 2"/>
          <p:cNvSpPr>
            <a:spLocks noGrp="1" noChangeArrowheads="1"/>
          </p:cNvSpPr>
          <p:nvPr>
            <p:ph idx="4294967295"/>
          </p:nvPr>
        </p:nvSpPr>
        <p:spPr>
          <a:xfrm>
            <a:off x="323850" y="692150"/>
            <a:ext cx="8737600" cy="1763713"/>
          </a:xfrm>
        </p:spPr>
        <p:txBody>
          <a:bodyPr/>
          <a:lstStyle/>
          <a:p>
            <a:pPr marL="0" indent="0" algn="ctr" eaLnBrk="1" hangingPunct="1">
              <a:buFont typeface="Symbol" pitchFamily="18" charset="2"/>
              <a:buNone/>
            </a:pPr>
            <a:r>
              <a:rPr lang="ru-RU" altLang="ru-RU" sz="2800" b="1" smtClean="0">
                <a:solidFill>
                  <a:srgbClr val="002060"/>
                </a:solidFill>
                <a:latin typeface="Calibri" pitchFamily="34" charset="0"/>
              </a:rPr>
              <a:t>Составление суточного рациона питания</a:t>
            </a:r>
            <a:r>
              <a:rPr lang="ru-RU" altLang="ru-RU" smtClean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8313" y="3141663"/>
          <a:ext cx="8351837" cy="1893887"/>
        </p:xfrm>
        <a:graphic>
          <a:graphicData uri="http://schemas.openxmlformats.org/drawingml/2006/table">
            <a:tbl>
              <a:tblPr/>
              <a:tblGrid>
                <a:gridCol w="457200"/>
                <a:gridCol w="1792287"/>
                <a:gridCol w="1349375"/>
                <a:gridCol w="936625"/>
                <a:gridCol w="904875"/>
                <a:gridCol w="1093788"/>
                <a:gridCol w="1817687"/>
              </a:tblGrid>
              <a:tr h="947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Прием пищи и название блюда (продукта)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Количество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(грамм)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Белки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(грамм)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Жиры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(грамм)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Углеводы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(грамм)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Энергоценность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(ккал)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2.и др.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/>
          <p:cNvPicPr>
            <a:picLocks noChangeAspect="1" noChangeArrowheads="1"/>
          </p:cNvPicPr>
          <p:nvPr/>
        </p:nvPicPr>
        <p:blipFill>
          <a:blip r:embed="rId2"/>
          <a:srcRect l="20984" t="13794" r="16003" b="7132"/>
          <a:stretch>
            <a:fillRect/>
          </a:stretch>
        </p:blipFill>
        <p:spPr bwMode="auto">
          <a:xfrm>
            <a:off x="179388" y="0"/>
            <a:ext cx="8747125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4" descr="https://www.fatclinics.com/wp-content/uploads/2015/03/fitness-st-mal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cs typeface="Arial" charset="0"/>
            </a:endParaRPr>
          </a:p>
        </p:txBody>
      </p:sp>
      <p:sp>
        <p:nvSpPr>
          <p:cNvPr id="51202" name="AutoShape 6" descr="https://www.fatclinics.com/wp-content/uploads/2015/03/fitness-st-mal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cs typeface="Arial" charset="0"/>
            </a:endParaRPr>
          </a:p>
        </p:txBody>
      </p:sp>
      <p:sp>
        <p:nvSpPr>
          <p:cNvPr id="51203" name="AutoShape 8" descr="https://images.vanityfair.it/gallery/18462/Big/0195a27d-2a59-40b3-b36a-3c8ee4df987f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cs typeface="Arial" charset="0"/>
            </a:endParaRPr>
          </a:p>
        </p:txBody>
      </p:sp>
      <p:pic>
        <p:nvPicPr>
          <p:cNvPr id="5120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4613"/>
            <a:ext cx="8820150" cy="551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625" y="214313"/>
            <a:ext cx="8247063" cy="1093787"/>
          </a:xfrm>
        </p:spPr>
        <p:txBody>
          <a:bodyPr/>
          <a:lstStyle/>
          <a:p>
            <a:r>
              <a:rPr lang="ru-RU" altLang="ru-RU" sz="3200" b="1" smtClean="0">
                <a:solidFill>
                  <a:schemeClr val="bg1"/>
                </a:solidFill>
              </a:rPr>
              <a:t>ОЦЕНКА ФИЗИЧЕСКОГО СОСТОЯНИЯ</a:t>
            </a:r>
            <a:endParaRPr lang="ru-RU" altLang="ru-RU" sz="32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Прямоугольник 4"/>
          <p:cNvSpPr>
            <a:spLocks noChangeArrowheads="1"/>
          </p:cNvSpPr>
          <p:nvPr/>
        </p:nvSpPr>
        <p:spPr bwMode="auto">
          <a:xfrm>
            <a:off x="827088" y="2420938"/>
            <a:ext cx="7704137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chemeClr val="tx2"/>
                </a:solidFill>
                <a:latin typeface="Calibri" pitchFamily="34" charset="0"/>
                <a:cs typeface="Arial" charset="0"/>
              </a:rPr>
              <a:t>Тест с линейкой.</a:t>
            </a:r>
            <a:r>
              <a:rPr lang="ru-RU" sz="2000">
                <a:solidFill>
                  <a:schemeClr val="tx2"/>
                </a:solidFill>
                <a:latin typeface="Calibri" pitchFamily="34" charset="0"/>
                <a:cs typeface="Arial" charset="0"/>
              </a:rPr>
              <a:t> Тест выполняется в положении стоя. Сильнейшая рука с разогнутыми пальцами (ребром ладони вниз) вытянута вперед. Партнер устанавливает 40-сантиметровую линейку параллельно ладони обследуемого на расстоянии 1-2 см. Нулевая отметка линейки находится на уровне нижнего края ладони. После команды «внимание» партнер в течение 5 с должен отпустить линейку. Перед обследуемым стоит задача как можно быстрее сжать пальцы в кулак и задержать падающую линейку. Измеряется расстояние в сантиметрах от нижнего края линейки. Предпринимаются 3 попытки, засчитывается лучший результат.</a:t>
            </a:r>
          </a:p>
          <a:p>
            <a:r>
              <a:rPr lang="ru-RU" sz="2000" b="1">
                <a:solidFill>
                  <a:schemeClr val="tx2"/>
                </a:solidFill>
                <a:latin typeface="Calibri" pitchFamily="34" charset="0"/>
                <a:cs typeface="Arial" charset="0"/>
              </a:rPr>
              <a:t>Шкала оценки:</a:t>
            </a:r>
            <a:r>
              <a:rPr lang="ru-RU" sz="2000">
                <a:solidFill>
                  <a:schemeClr val="tx2"/>
                </a:solidFill>
                <a:latin typeface="Calibri" pitchFamily="34" charset="0"/>
                <a:cs typeface="Arial" charset="0"/>
              </a:rPr>
              <a:t> меньше 15 см – отлично, 15-20 см – хорошо, больше 20 см – удовлетворительно.</a:t>
            </a:r>
          </a:p>
        </p:txBody>
      </p:sp>
      <p:pic>
        <p:nvPicPr>
          <p:cNvPr id="52226" name="Picture 3"/>
          <p:cNvPicPr>
            <a:picLocks noChangeAspect="1" noChangeArrowheads="1"/>
          </p:cNvPicPr>
          <p:nvPr/>
        </p:nvPicPr>
        <p:blipFill>
          <a:blip r:embed="rId2"/>
          <a:srcRect l="40491" t="30620" r="38397" b="32410"/>
          <a:stretch>
            <a:fillRect/>
          </a:stretch>
        </p:blipFill>
        <p:spPr bwMode="auto">
          <a:xfrm>
            <a:off x="179388" y="188913"/>
            <a:ext cx="20066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4"/>
          <p:cNvSpPr>
            <a:spLocks noChangeArrowheads="1"/>
          </p:cNvSpPr>
          <p:nvPr/>
        </p:nvSpPr>
        <p:spPr bwMode="auto">
          <a:xfrm>
            <a:off x="2195513" y="692150"/>
            <a:ext cx="68056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000" b="1">
                <a:solidFill>
                  <a:schemeClr val="bg1"/>
                </a:solidFill>
                <a:latin typeface="Calibri" pitchFamily="34" charset="0"/>
              </a:rPr>
              <a:t>Оценка простой двигательной реакции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Прямоугольник 4"/>
          <p:cNvSpPr>
            <a:spLocks noChangeArrowheads="1"/>
          </p:cNvSpPr>
          <p:nvPr/>
        </p:nvSpPr>
        <p:spPr bwMode="auto">
          <a:xfrm>
            <a:off x="468313" y="2565400"/>
            <a:ext cx="79914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tx2"/>
                </a:solidFill>
                <a:latin typeface="Calibri" pitchFamily="34" charset="0"/>
                <a:cs typeface="Arial" charset="0"/>
              </a:rPr>
              <a:t>Теппинг-тест.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 Для проведения теппинг-теста требуются бумага, карандаш и секундомер. По команде в течение 10 с наносятся точки карандашом на бумагу с максимальной частотой движений той рукой, которая быстрее. Подсчитывая точки, ведите карандашом непрерывную линию, чтобы не сбиться. 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Шкала оценки: 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меньше 60 точек – удовлетворительно, 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60-70 точек – хорошо; 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больше 70 точек – отлично.</a:t>
            </a:r>
          </a:p>
        </p:txBody>
      </p:sp>
      <p:pic>
        <p:nvPicPr>
          <p:cNvPr id="53250" name="Picture 4" descr="maxres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20663"/>
            <a:ext cx="3106737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Rectangle 5"/>
          <p:cNvSpPr>
            <a:spLocks noChangeArrowheads="1"/>
          </p:cNvSpPr>
          <p:nvPr/>
        </p:nvSpPr>
        <p:spPr bwMode="auto">
          <a:xfrm>
            <a:off x="3635375" y="620713"/>
            <a:ext cx="5003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Оценка частоты движений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idx="4294967295"/>
          </p:nvPr>
        </p:nvSpPr>
        <p:spPr>
          <a:xfrm>
            <a:off x="468313" y="3573463"/>
            <a:ext cx="8135937" cy="1943100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ru-RU" sz="2800" smtClean="0"/>
              <a:t>Формирование разносторонне физически развитой личности, способной активно использовать ценности физической культуры для укрепления и сохранения здоровья.</a:t>
            </a:r>
          </a:p>
        </p:txBody>
      </p:sp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5267325" cy="1252537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  <a:latin typeface="Calibri" pitchFamily="34" charset="0"/>
              </a:rPr>
              <a:t>Цель образования по физической культуре</a:t>
            </a:r>
          </a:p>
        </p:txBody>
      </p:sp>
      <p:pic>
        <p:nvPicPr>
          <p:cNvPr id="17411" name="Объект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260350"/>
            <a:ext cx="338455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Прямоугольник 4"/>
          <p:cNvSpPr>
            <a:spLocks noChangeArrowheads="1"/>
          </p:cNvSpPr>
          <p:nvPr/>
        </p:nvSpPr>
        <p:spPr bwMode="auto">
          <a:xfrm>
            <a:off x="395288" y="2565400"/>
            <a:ext cx="799147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tx2"/>
                </a:solidFill>
                <a:latin typeface="Calibri" pitchFamily="34" charset="0"/>
                <a:cs typeface="Arial" charset="0"/>
              </a:rPr>
              <a:t>Проба Ромберга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Испытуемый должен стоять так, чтобы ноги его были на одной линии, при этом пятка одной ноги касается носка другой ноги, глаза закрыты, руки вытянуты вперед, пальцы разведены. Засекается время устойчивости в такой позе, при этом должен отсутствовать тремор пальцев рук и век 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Шкала оценки: 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- меньше 30 с – удовлетворительно;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- 30-50 с – хорошо;</a:t>
            </a:r>
          </a:p>
          <a:p>
            <a:r>
              <a:rPr lang="ru-RU" sz="2400">
                <a:solidFill>
                  <a:schemeClr val="tx2"/>
                </a:solidFill>
                <a:latin typeface="Calibri" pitchFamily="34" charset="0"/>
                <a:cs typeface="Arial" charset="0"/>
              </a:rPr>
              <a:t>- больше 50 с – отлично.</a:t>
            </a:r>
          </a:p>
        </p:txBody>
      </p:sp>
      <p:sp>
        <p:nvSpPr>
          <p:cNvPr id="54274" name="Rectangle 4"/>
          <p:cNvSpPr>
            <a:spLocks noChangeArrowheads="1"/>
          </p:cNvSpPr>
          <p:nvPr/>
        </p:nvSpPr>
        <p:spPr bwMode="auto">
          <a:xfrm>
            <a:off x="4067175" y="771525"/>
            <a:ext cx="4168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Оценка равновесия</a:t>
            </a:r>
            <a:r>
              <a:rPr lang="ru-RU"/>
              <a:t> </a:t>
            </a:r>
          </a:p>
        </p:txBody>
      </p:sp>
      <p:pic>
        <p:nvPicPr>
          <p:cNvPr id="54275" name="Picture 6"/>
          <p:cNvPicPr>
            <a:picLocks noChangeAspect="1" noChangeArrowheads="1"/>
          </p:cNvPicPr>
          <p:nvPr/>
        </p:nvPicPr>
        <p:blipFill>
          <a:blip r:embed="rId2"/>
          <a:srcRect l="14778" t="19725" r="40721" b="32846"/>
          <a:stretch>
            <a:fillRect/>
          </a:stretch>
        </p:blipFill>
        <p:spPr bwMode="auto">
          <a:xfrm>
            <a:off x="0" y="0"/>
            <a:ext cx="3708400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4294967295"/>
          </p:nvPr>
        </p:nvSpPr>
        <p:spPr>
          <a:xfrm>
            <a:off x="395288" y="260350"/>
            <a:ext cx="8569325" cy="5256213"/>
          </a:xfrm>
          <a:blipFill rotWithShape="1">
            <a:blip r:embed="rId2" cstate="print"/>
            <a:stretch>
              <a:fillRect l="-1494" t="-696"/>
            </a:stretch>
          </a:blipFill>
          <a:extLst>
            <a:ext uri="{91240B29-F687-4F45-9708-019B960494DF}"/>
          </a:extLst>
        </p:spPr>
        <p:txBody>
          <a:bodyPr lIns="182880" tIns="91440"/>
          <a:lstStyle/>
          <a:p>
            <a:pPr marL="265113" indent="-265113">
              <a:spcBef>
                <a:spcPts val="250"/>
              </a:spcBef>
              <a:buSzPct val="80000"/>
              <a:buFont typeface="Wingdings 2" pitchFamily="18" charset="2"/>
              <a:buNone/>
              <a:defRPr/>
            </a:pPr>
            <a:r>
              <a:rPr lang="ru-RU" sz="2800" dirty="0">
                <a:noFill/>
              </a:rPr>
              <a:t> </a:t>
            </a:r>
          </a:p>
        </p:txBody>
      </p:sp>
      <p:pic>
        <p:nvPicPr>
          <p:cNvPr id="5529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3" y="2349500"/>
            <a:ext cx="879792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0"/>
            <a:ext cx="8785225" cy="950913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8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Ортостатическая проба</a:t>
            </a:r>
          </a:p>
        </p:txBody>
      </p:sp>
      <p:sp>
        <p:nvSpPr>
          <p:cNvPr id="2355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990600"/>
            <a:ext cx="8785225" cy="5486400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lIns="182880" tIns="91440">
            <a:normAutofit/>
          </a:bodyPr>
          <a:lstStyle/>
          <a:p>
            <a:pPr marL="265113" indent="-265113" algn="ctr">
              <a:lnSpc>
                <a:spcPct val="90000"/>
              </a:lnSpc>
              <a:spcBef>
                <a:spcPts val="600"/>
              </a:spcBef>
              <a:buFont typeface="Wingdings" pitchFamily="2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b="1" smtClean="0"/>
              <a:t>Для оценки сосудистого тонуса</a:t>
            </a:r>
            <a:r>
              <a:rPr lang="ru-RU" sz="1800" smtClean="0"/>
              <a:t>.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33000"/>
              <a:buFont typeface="Verdana" pitchFamily="34" charset="0"/>
              <a:buAutoNum type="arabicPeriod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/>
              <a:t>5 минут в положении лежа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33000"/>
              <a:buFont typeface="Verdana" pitchFamily="34" charset="0"/>
              <a:buAutoNum type="arabicPeriod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/>
              <a:t>ЧСС за 1 мин. в положении лежа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33000"/>
              <a:buFont typeface="Verdana" pitchFamily="34" charset="0"/>
              <a:buAutoNum type="arabicPeriod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/>
              <a:t>Встать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133000"/>
              <a:buFont typeface="Verdana" pitchFamily="34" charset="0"/>
              <a:buAutoNum type="arabicPeriod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/>
              <a:t>ЧСС за 1 мин. в положении стоя</a:t>
            </a:r>
          </a:p>
          <a:p>
            <a:pPr marL="265113" indent="-265113" algn="ctr">
              <a:lnSpc>
                <a:spcPct val="90000"/>
              </a:lnSpc>
              <a:spcBef>
                <a:spcPts val="600"/>
              </a:spcBef>
              <a:buFont typeface="Wingdings" pitchFamily="2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ru-RU" sz="1800" smtClean="0"/>
          </a:p>
          <a:p>
            <a:pPr marL="265113" indent="-265113" algn="ctr">
              <a:lnSpc>
                <a:spcPct val="90000"/>
              </a:lnSpc>
              <a:spcBef>
                <a:spcPts val="600"/>
              </a:spcBef>
              <a:buFont typeface="Wingdings" pitchFamily="2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Оценка (по разнице ЧСС лежа и стоя):</a:t>
            </a:r>
          </a:p>
          <a:p>
            <a:pPr marL="265113" indent="-265113" algn="ctr">
              <a:lnSpc>
                <a:spcPct val="90000"/>
              </a:lnSpc>
              <a:spcBef>
                <a:spcPts val="600"/>
              </a:spcBef>
              <a:buFont typeface="Wingdings" pitchFamily="2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ru-RU" sz="180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Tx/>
              <a:buSzPct val="133000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>
                <a:cs typeface="Arial" charset="0"/>
              </a:rPr>
              <a:t>Отлично – от 0 до 12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Tx/>
              <a:buSzPct val="133000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>
                <a:cs typeface="Arial" charset="0"/>
              </a:rPr>
              <a:t>Хорошо – от 13 до 18 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Tx/>
              <a:buSzPct val="133000"/>
              <a:buFont typeface="Symbol" pitchFamily="18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>
                <a:cs typeface="Arial" charset="0"/>
              </a:rPr>
              <a:t>	(чем меньше разница тем лучше);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Tx/>
              <a:buSzPct val="133000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>
                <a:cs typeface="Arial" charset="0"/>
              </a:rPr>
              <a:t>Удовлетворительно  - от 19 до 25 ударов</a:t>
            </a:r>
          </a:p>
          <a:p>
            <a:pPr marL="265113" indent="-265113">
              <a:lnSpc>
                <a:spcPct val="90000"/>
              </a:lnSpc>
              <a:spcBef>
                <a:spcPts val="600"/>
              </a:spcBef>
              <a:buClrTx/>
              <a:buSzPct val="133000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7350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1800" smtClean="0">
                <a:cs typeface="Arial" charset="0"/>
              </a:rPr>
              <a:t>Неудовлетворительно -  более 25 ударов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38213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ru-RU" sz="40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ПРОБА</a:t>
            </a:r>
            <a:r>
              <a:rPr lang="ru-RU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 ПРИСЕДАНИЯМИ</a:t>
            </a:r>
            <a:r>
              <a:rPr lang="ru-RU" sz="36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4000" i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50" y="1285875"/>
            <a:ext cx="4829175" cy="5275263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 lIns="182880" tIns="91440"/>
          <a:lstStyle/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500" smtClean="0"/>
              <a:t>Занимающийся отдыхает стоя в основной стойке 3 мин.  Затем подсчитывается ЧСС за 15 сек с пересчетом на 1 мин. 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5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500" smtClean="0"/>
              <a:t>Выполняется 20 приседаний за 30 с.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5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500" smtClean="0"/>
              <a:t>Сразу после приседаний  в положении стоя вновь  подсчитывается ЧСС в  течение первых 15 с. с пересчетом на 1 мин.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5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500" smtClean="0"/>
              <a:t>Увеличение ЧСС после приседаний определяется сравнительно с исходной в процентах.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5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500" b="1" u="sng" smtClean="0"/>
              <a:t>Оценка</a:t>
            </a:r>
            <a:r>
              <a:rPr lang="ru-RU" sz="1500" b="1" smtClean="0"/>
              <a:t>: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500" smtClean="0"/>
              <a:t>отлично – </a:t>
            </a:r>
            <a:r>
              <a:rPr lang="ru-RU" sz="1500" b="1" smtClean="0"/>
              <a:t>20</a:t>
            </a:r>
            <a:r>
              <a:rPr lang="ru-RU" sz="1500" smtClean="0"/>
              <a:t> и менее,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500" smtClean="0"/>
              <a:t>хорошо </a:t>
            </a:r>
            <a:r>
              <a:rPr lang="ru-RU" sz="1500" b="1" smtClean="0"/>
              <a:t>21-40</a:t>
            </a:r>
            <a:r>
              <a:rPr lang="ru-RU" sz="1500" smtClean="0"/>
              <a:t>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500" smtClean="0"/>
              <a:t>удовлетворительно </a:t>
            </a:r>
            <a:r>
              <a:rPr lang="ru-RU" sz="1500" b="1" smtClean="0"/>
              <a:t>41-65</a:t>
            </a:r>
            <a:r>
              <a:rPr lang="ru-RU" sz="1500" smtClean="0"/>
              <a:t>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500" smtClean="0"/>
              <a:t>плохо </a:t>
            </a:r>
            <a:r>
              <a:rPr lang="ru-RU" sz="1500" b="1" smtClean="0"/>
              <a:t>66-75</a:t>
            </a:r>
            <a:r>
              <a:rPr lang="ru-RU" sz="1500" smtClean="0"/>
              <a:t>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500" smtClean="0"/>
              <a:t>очень плохо </a:t>
            </a:r>
            <a:r>
              <a:rPr lang="ru-RU" sz="1500" b="1" smtClean="0"/>
              <a:t>– 76</a:t>
            </a:r>
            <a:r>
              <a:rPr lang="ru-RU" sz="1500" smtClean="0"/>
              <a:t>  и более.</a:t>
            </a:r>
            <a:endParaRPr lang="ru-RU" sz="2000" smtClean="0"/>
          </a:p>
        </p:txBody>
      </p:sp>
      <p:pic>
        <p:nvPicPr>
          <p:cNvPr id="57347" name="Рисунок 8" descr="Klassicheskie-prisedaniy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4775" y="1323975"/>
            <a:ext cx="36004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38213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ru-RU" sz="40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ПРОБА</a:t>
            </a:r>
            <a:r>
              <a:rPr lang="ru-RU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 ПОДСКОКАМИ</a:t>
            </a:r>
            <a:endParaRPr lang="ru-RU" sz="4000" i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1285875"/>
            <a:ext cx="8785225" cy="5275263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</p:spPr>
        <p:txBody>
          <a:bodyPr lIns="182880" tIns="91440"/>
          <a:lstStyle/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700" smtClean="0"/>
              <a:t>Занимающийся отдыхает стоя в основной стойке 3 мин.  Затем подсчитывается ЧСС за 15 сек с пересчетом на 1 мин. (исходная частота).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7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700" smtClean="0"/>
              <a:t>Далее мягко на носках в течение 30 секунд выполняют 60 подскоков, подпрыгивая над полом на 5-6 сантиметров.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7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700" smtClean="0"/>
              <a:t>Сразу после подскоков в положении стоя вновь  подсчитывается ЧСС в  течение первых 15 сек с пересчетом на 1 мин.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7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700" smtClean="0"/>
              <a:t>Увеличение ЧСС после подскоков определяется сравнительно с исходной в процентах.</a:t>
            </a:r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endParaRPr lang="ru-RU" sz="1700" smtClean="0"/>
          </a:p>
          <a:p>
            <a:pPr marL="265113" indent="-265113" eaLnBrk="1" hangingPunct="1">
              <a:lnSpc>
                <a:spcPct val="80000"/>
              </a:lnSpc>
              <a:buFontTx/>
              <a:buNone/>
            </a:pPr>
            <a:r>
              <a:rPr lang="ru-RU" sz="1700" b="1" u="sng" smtClean="0"/>
              <a:t>Оценка</a:t>
            </a:r>
            <a:r>
              <a:rPr lang="ru-RU" sz="1700" b="1" smtClean="0"/>
              <a:t>: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700" smtClean="0"/>
              <a:t>отлично – </a:t>
            </a:r>
            <a:r>
              <a:rPr lang="ru-RU" sz="1700" b="1" smtClean="0"/>
              <a:t>20</a:t>
            </a:r>
            <a:r>
              <a:rPr lang="ru-RU" sz="1700" smtClean="0"/>
              <a:t> и менее,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700" smtClean="0"/>
              <a:t>хорошо </a:t>
            </a:r>
            <a:r>
              <a:rPr lang="ru-RU" sz="1700" b="1" smtClean="0"/>
              <a:t>21-40</a:t>
            </a:r>
            <a:r>
              <a:rPr lang="ru-RU" sz="1700" smtClean="0"/>
              <a:t>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700" smtClean="0"/>
              <a:t>удовлетворительно </a:t>
            </a:r>
            <a:r>
              <a:rPr lang="ru-RU" sz="1700" b="1" smtClean="0"/>
              <a:t>41-65</a:t>
            </a:r>
            <a:r>
              <a:rPr lang="ru-RU" sz="1700" smtClean="0"/>
              <a:t>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700" smtClean="0"/>
              <a:t>плохо </a:t>
            </a:r>
            <a:r>
              <a:rPr lang="ru-RU" sz="1700" b="1" smtClean="0"/>
              <a:t>66-75</a:t>
            </a:r>
            <a:r>
              <a:rPr lang="ru-RU" sz="1700" smtClean="0"/>
              <a:t>, </a:t>
            </a:r>
          </a:p>
          <a:p>
            <a:pPr marL="265113" indent="-265113" eaLnBrk="1" hangingPunct="1">
              <a:lnSpc>
                <a:spcPct val="80000"/>
              </a:lnSpc>
              <a:buClrTx/>
              <a:buFont typeface="Wingdings" pitchFamily="2" charset="2"/>
              <a:buChar char="§"/>
            </a:pPr>
            <a:r>
              <a:rPr lang="ru-RU" sz="1700" smtClean="0"/>
              <a:t>очень плохо </a:t>
            </a:r>
            <a:r>
              <a:rPr lang="ru-RU" sz="1700" b="1" smtClean="0"/>
              <a:t>– 76</a:t>
            </a:r>
            <a:r>
              <a:rPr lang="ru-RU" sz="1700" smtClean="0"/>
              <a:t>  и более.</a:t>
            </a:r>
            <a:endParaRPr lang="ru-RU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4213" y="2636838"/>
          <a:ext cx="8002587" cy="3590925"/>
        </p:xfrm>
        <a:graphic>
          <a:graphicData uri="http://schemas.openxmlformats.org/drawingml/2006/table">
            <a:tbl>
              <a:tblPr/>
              <a:tblGrid>
                <a:gridCol w="2667000"/>
                <a:gridCol w="2667000"/>
                <a:gridCol w="2668587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Название теста, пробы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Результат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Оценка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27" name="Rectangle 1"/>
          <p:cNvSpPr>
            <a:spLocks noChangeArrowheads="1"/>
          </p:cNvSpPr>
          <p:nvPr/>
        </p:nvSpPr>
        <p:spPr bwMode="auto">
          <a:xfrm>
            <a:off x="684213" y="692150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36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Паспорт физического состояния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ъект 2"/>
          <p:cNvSpPr>
            <a:spLocks noGrp="1"/>
          </p:cNvSpPr>
          <p:nvPr>
            <p:ph idx="4294967295"/>
          </p:nvPr>
        </p:nvSpPr>
        <p:spPr>
          <a:xfrm>
            <a:off x="323850" y="2565400"/>
            <a:ext cx="8496300" cy="3451225"/>
          </a:xfrm>
        </p:spPr>
        <p:txBody>
          <a:bodyPr/>
          <a:lstStyle/>
          <a:p>
            <a:pPr marL="0" indent="0">
              <a:buFont typeface="Symbol" pitchFamily="18" charset="2"/>
              <a:buNone/>
            </a:pPr>
            <a:r>
              <a:rPr lang="ru-RU" i="1" smtClean="0"/>
              <a:t>Чедов Константин Васильевич, </a:t>
            </a:r>
          </a:p>
          <a:p>
            <a:pPr marL="0" indent="0">
              <a:buFont typeface="Symbol" pitchFamily="18" charset="2"/>
              <a:buNone/>
            </a:pPr>
            <a:r>
              <a:rPr lang="ru-RU" i="1" smtClean="0"/>
              <a:t>ведущий научный сотрудник отдела научно-методического сопровождения общего образования </a:t>
            </a:r>
          </a:p>
          <a:p>
            <a:pPr marL="0" indent="0">
              <a:buFont typeface="Symbol" pitchFamily="18" charset="2"/>
              <a:buNone/>
            </a:pPr>
            <a:r>
              <a:rPr lang="ru-RU" i="1" smtClean="0"/>
              <a:t>ГАУ ДПО «Институт развития образования Пермского края», кандидат педагогических наук, доцент.</a:t>
            </a:r>
            <a:endParaRPr lang="ru-RU" smtClean="0"/>
          </a:p>
          <a:p>
            <a:pPr marL="0" indent="0">
              <a:buFont typeface="Symbol" pitchFamily="18" charset="2"/>
              <a:buNone/>
            </a:pPr>
            <a:r>
              <a:rPr lang="ru-RU" smtClean="0"/>
              <a:t>г. Пермь, ул. Бородинская, 35а</a:t>
            </a:r>
            <a:endParaRPr lang="ru-RU" i="1" smtClean="0"/>
          </a:p>
          <a:p>
            <a:pPr marL="0" indent="0">
              <a:buFont typeface="Symbol" pitchFamily="18" charset="2"/>
              <a:buNone/>
            </a:pPr>
            <a:r>
              <a:rPr lang="ru-RU" i="1" smtClean="0"/>
              <a:t>Адрес электронной почты: </a:t>
            </a:r>
            <a:r>
              <a:rPr lang="en-US" i="1" smtClean="0"/>
              <a:t>chedovkv@yandex.ru</a:t>
            </a:r>
            <a:endParaRPr lang="ru-RU" i="1" smtClean="0"/>
          </a:p>
        </p:txBody>
      </p:sp>
      <p:sp>
        <p:nvSpPr>
          <p:cNvPr id="6041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chemeClr val="tx2"/>
                </a:solidFill>
                <a:latin typeface="Calibri" pitchFamily="34" charset="0"/>
              </a:rPr>
              <a:t>Контактная информация</a:t>
            </a:r>
            <a:r>
              <a:rPr lang="ru-RU" smtClean="0"/>
              <a:t> </a:t>
            </a:r>
          </a:p>
        </p:txBody>
      </p:sp>
      <p:pic>
        <p:nvPicPr>
          <p:cNvPr id="60419" name="Picture 5" descr="log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19812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"/>
          <p:cNvPicPr>
            <a:picLocks noChangeAspect="1" noChangeArrowheads="1"/>
          </p:cNvPicPr>
          <p:nvPr/>
        </p:nvPicPr>
        <p:blipFill>
          <a:blip r:embed="rId2"/>
          <a:srcRect l="19751" t="9840" r="34541" b="3175"/>
          <a:stretch>
            <a:fillRect/>
          </a:stretch>
        </p:blipFill>
        <p:spPr bwMode="auto">
          <a:xfrm>
            <a:off x="1835150" y="260350"/>
            <a:ext cx="55070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 l="28368" t="15771" r="25891" b="3175"/>
          <a:stretch>
            <a:fillRect/>
          </a:stretch>
        </p:blipFill>
        <p:spPr bwMode="auto">
          <a:xfrm>
            <a:off x="2065338" y="476250"/>
            <a:ext cx="5091112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ChangeArrowheads="1"/>
          </p:cNvSpPr>
          <p:nvPr/>
        </p:nvSpPr>
        <p:spPr bwMode="auto">
          <a:xfrm>
            <a:off x="468313" y="234950"/>
            <a:ext cx="81359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Правила техники безопасности при выполнении физических упражнений в домашних условиях</a:t>
            </a:r>
            <a:endParaRPr lang="ru-RU" sz="3200" b="1" i="1">
              <a:solidFill>
                <a:schemeClr val="bg1"/>
              </a:solidFill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250825" y="2352675"/>
            <a:ext cx="856932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- Организация пространства для занятий физическими упражнениями;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- Требования к спортивной форме;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- Ограничения в выполнении физических упражнений 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в домашних условиях; 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- Реализация самоконтроля на основе субъективных и 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объективных показателей;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- Соблюдение правил гигиены;</a:t>
            </a:r>
          </a:p>
          <a:p>
            <a:pPr algn="just"/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- Профилактика простудных заболеваний.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468313" y="479425"/>
            <a:ext cx="81359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Формы организации дистанционного обучения по физической культуре</a:t>
            </a:r>
            <a:endParaRPr lang="ru-RU" sz="3200" b="1" i="1">
              <a:solidFill>
                <a:schemeClr val="bg1"/>
              </a:solidFill>
            </a:endParaRP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971550" y="2133600"/>
            <a:ext cx="6864350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Онлайн-уроки физической культуры</a:t>
            </a:r>
          </a:p>
          <a:p>
            <a:endParaRPr lang="ru-RU" b="1">
              <a:solidFill>
                <a:schemeClr val="tx2"/>
              </a:solidFill>
            </a:endParaRPr>
          </a:p>
          <a:p>
            <a:r>
              <a:rPr lang="ru-RU" b="1">
                <a:solidFill>
                  <a:schemeClr val="tx2"/>
                </a:solidFill>
              </a:rPr>
              <a:t>Самостоятельное выполнение физических упражнений и </a:t>
            </a:r>
          </a:p>
          <a:p>
            <a:r>
              <a:rPr lang="ru-RU" b="1">
                <a:solidFill>
                  <a:schemeClr val="tx2"/>
                </a:solidFill>
              </a:rPr>
              <a:t>предоставление педагогу фото- / видео-отчетов</a:t>
            </a:r>
          </a:p>
          <a:p>
            <a:endParaRPr lang="ru-RU" b="1">
              <a:solidFill>
                <a:schemeClr val="tx2"/>
              </a:solidFill>
            </a:endParaRPr>
          </a:p>
          <a:p>
            <a:r>
              <a:rPr lang="ru-RU" b="1">
                <a:solidFill>
                  <a:schemeClr val="tx2"/>
                </a:solidFill>
              </a:rPr>
              <a:t>Выполнение онлайн-упражнений по видео контенту </a:t>
            </a:r>
          </a:p>
          <a:p>
            <a:r>
              <a:rPr lang="ru-RU" b="1">
                <a:solidFill>
                  <a:schemeClr val="tx2"/>
                </a:solidFill>
              </a:rPr>
              <a:t>(«Кибер-физкультурные занятия»)</a:t>
            </a:r>
          </a:p>
          <a:p>
            <a:endParaRPr lang="ru-RU" b="1">
              <a:solidFill>
                <a:schemeClr val="tx2"/>
              </a:solidFill>
            </a:endParaRPr>
          </a:p>
          <a:p>
            <a:r>
              <a:rPr lang="ru-RU" b="1">
                <a:solidFill>
                  <a:schemeClr val="tx2"/>
                </a:solidFill>
              </a:rPr>
              <a:t>Работа в малых группах</a:t>
            </a:r>
          </a:p>
          <a:p>
            <a:endParaRPr lang="ru-RU" b="1">
              <a:solidFill>
                <a:schemeClr val="tx2"/>
              </a:solidFill>
            </a:endParaRPr>
          </a:p>
          <a:p>
            <a:r>
              <a:rPr lang="ru-RU" b="1">
                <a:solidFill>
                  <a:schemeClr val="tx2"/>
                </a:solidFill>
              </a:rPr>
              <a:t>Технология перевернутого класса</a:t>
            </a:r>
          </a:p>
          <a:p>
            <a:endParaRPr lang="ru-RU" b="1">
              <a:solidFill>
                <a:schemeClr val="tx2"/>
              </a:solidFill>
            </a:endParaRPr>
          </a:p>
          <a:p>
            <a:r>
              <a:rPr lang="ru-RU" b="1">
                <a:solidFill>
                  <a:schemeClr val="tx2"/>
                </a:solidFill>
              </a:rPr>
              <a:t>Исследовательская, проектная деятельность</a:t>
            </a:r>
          </a:p>
          <a:p>
            <a:endParaRPr lang="ru-RU" b="1">
              <a:solidFill>
                <a:schemeClr val="tx2"/>
              </a:solidFill>
            </a:endParaRPr>
          </a:p>
          <a:p>
            <a:r>
              <a:rPr lang="ru-RU" b="1">
                <a:solidFill>
                  <a:schemeClr val="tx2"/>
                </a:solidFill>
              </a:rPr>
              <a:t>Решение проблемных ситуаций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250825" y="4060825"/>
            <a:ext cx="8569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endParaRPr lang="ru-RU" sz="2800">
              <a:solidFill>
                <a:srgbClr val="000099"/>
              </a:solidFill>
              <a:latin typeface="Calibri" pitchFamily="34" charset="0"/>
            </a:endParaRPr>
          </a:p>
        </p:txBody>
      </p:sp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/>
          <a:srcRect l="7379" t="1932" r="8589" b="54619"/>
          <a:stretch>
            <a:fillRect/>
          </a:stretch>
        </p:blipFill>
        <p:spPr bwMode="auto">
          <a:xfrm>
            <a:off x="250825" y="115888"/>
            <a:ext cx="86423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/>
          <a:srcRect l="7379" t="39494" r="8589" b="6187"/>
          <a:stretch>
            <a:fillRect/>
          </a:stretch>
        </p:blipFill>
        <p:spPr bwMode="auto">
          <a:xfrm>
            <a:off x="323850" y="2852738"/>
            <a:ext cx="8496300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1902</TotalTime>
  <Words>862</Words>
  <Application>Microsoft Office PowerPoint</Application>
  <PresentationFormat>Экран (4:3)</PresentationFormat>
  <Paragraphs>239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46</vt:i4>
      </vt:variant>
    </vt:vector>
  </HeadingPairs>
  <TitlesOfParts>
    <vt:vector size="61" baseType="lpstr">
      <vt:lpstr>Arial</vt:lpstr>
      <vt:lpstr>Symbol</vt:lpstr>
      <vt:lpstr>Calibri</vt:lpstr>
      <vt:lpstr>Times New Roman</vt:lpstr>
      <vt:lpstr>Tahoma</vt:lpstr>
      <vt:lpstr>Arial Black</vt:lpstr>
      <vt:lpstr>Wingdings</vt:lpstr>
      <vt:lpstr>Verdana</vt:lpstr>
      <vt:lpstr>Волна</vt:lpstr>
      <vt:lpstr>Волна</vt:lpstr>
      <vt:lpstr>Волна</vt:lpstr>
      <vt:lpstr>Волна</vt:lpstr>
      <vt:lpstr>Волна</vt:lpstr>
      <vt:lpstr>Волна</vt:lpstr>
      <vt:lpstr>Волна</vt:lpstr>
      <vt:lpstr>Организация дистанционного обучения по предмету «Физическая культура» </vt:lpstr>
      <vt:lpstr>Слайд 2</vt:lpstr>
      <vt:lpstr>Слайд 3</vt:lpstr>
      <vt:lpstr>Цель образования по физической культуре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Понятие о физической культуре личности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Физическая культура и моя будущая профессия</vt:lpstr>
      <vt:lpstr>Слайд 29</vt:lpstr>
      <vt:lpstr>Слайд 30</vt:lpstr>
      <vt:lpstr>Комплекс средств физической культуры для развития профессионально значимых качеств</vt:lpstr>
      <vt:lpstr>Слайд 32</vt:lpstr>
      <vt:lpstr>Слайд 33</vt:lpstr>
      <vt:lpstr>Слайд 34</vt:lpstr>
      <vt:lpstr>Слайд 35</vt:lpstr>
      <vt:lpstr>Слайд 36</vt:lpstr>
      <vt:lpstr>ОЦЕНКА ФИЗИЧЕСКОГО СОСТОЯНИЯ</vt:lpstr>
      <vt:lpstr>Слайд 38</vt:lpstr>
      <vt:lpstr>Слайд 39</vt:lpstr>
      <vt:lpstr>Слайд 40</vt:lpstr>
      <vt:lpstr>Слайд 41</vt:lpstr>
      <vt:lpstr>Ортостатическая проба</vt:lpstr>
      <vt:lpstr>ПРОБА С ПРИСЕДАНИЯМИ </vt:lpstr>
      <vt:lpstr>ПРОБА С ПОДСКОКАМИ</vt:lpstr>
      <vt:lpstr>Слайд 45</vt:lpstr>
      <vt:lpstr>Контактная информация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структуры и содержания образования по физической культуре в школе</dc:title>
  <dc:creator>stud</dc:creator>
  <cp:lastModifiedBy>Ljadova-NV</cp:lastModifiedBy>
  <cp:revision>83</cp:revision>
  <dcterms:created xsi:type="dcterms:W3CDTF">2015-01-16T06:06:11Z</dcterms:created>
  <dcterms:modified xsi:type="dcterms:W3CDTF">2020-12-08T05:44:47Z</dcterms:modified>
</cp:coreProperties>
</file>